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60" r:id="rId2"/>
    <p:sldId id="327" r:id="rId3"/>
    <p:sldId id="328" r:id="rId4"/>
    <p:sldId id="337" r:id="rId5"/>
    <p:sldId id="338" r:id="rId6"/>
    <p:sldId id="339" r:id="rId7"/>
    <p:sldId id="302" r:id="rId8"/>
    <p:sldId id="303" r:id="rId9"/>
    <p:sldId id="304" r:id="rId10"/>
    <p:sldId id="330" r:id="rId11"/>
    <p:sldId id="305" r:id="rId12"/>
    <p:sldId id="329" r:id="rId13"/>
    <p:sldId id="332" r:id="rId14"/>
    <p:sldId id="333" r:id="rId15"/>
    <p:sldId id="334" r:id="rId16"/>
    <p:sldId id="335" r:id="rId17"/>
    <p:sldId id="336" r:id="rId18"/>
    <p:sldId id="307" r:id="rId19"/>
    <p:sldId id="308" r:id="rId20"/>
    <p:sldId id="310" r:id="rId21"/>
    <p:sldId id="315" r:id="rId22"/>
    <p:sldId id="316" r:id="rId23"/>
    <p:sldId id="317" r:id="rId24"/>
    <p:sldId id="318" r:id="rId25"/>
    <p:sldId id="319" r:id="rId26"/>
    <p:sldId id="340" r:id="rId27"/>
    <p:sldId id="34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1B737-B626-4B5C-9B9B-C7AD838CF76C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E6F56-11C6-4453-B9D8-A39A98B28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3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1/30/2020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7938"/>
            <a:ext cx="8229600" cy="1143001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Post NAS Intervention 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1" t="9577" r="31769" b="9335"/>
          <a:stretch/>
        </p:blipFill>
        <p:spPr bwMode="auto">
          <a:xfrm>
            <a:off x="2895600" y="990600"/>
            <a:ext cx="6248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82402"/>
              </p:ext>
            </p:extLst>
          </p:nvPr>
        </p:nvGraphicFramePr>
        <p:xfrm>
          <a:off x="228600" y="533400"/>
          <a:ext cx="8686800" cy="4401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53"/>
                <a:gridCol w="1610830"/>
                <a:gridCol w="1820091"/>
                <a:gridCol w="1605963"/>
                <a:gridCol w="1605963"/>
              </a:tblGrid>
              <a:tr h="176731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Range of </a:t>
                      </a:r>
                    </a:p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Correct</a:t>
                      </a:r>
                      <a:r>
                        <a:rPr lang="en-IN" sz="2800" baseline="0" dirty="0" smtClean="0">
                          <a:latin typeface="Bookman Old Style" pitchFamily="18" charset="0"/>
                        </a:rPr>
                        <a:t> </a:t>
                      </a:r>
                    </a:p>
                    <a:p>
                      <a:r>
                        <a:rPr lang="en-IN" sz="2800" baseline="0" dirty="0" smtClean="0">
                          <a:latin typeface="Bookman Old Style" pitchFamily="18" charset="0"/>
                        </a:rPr>
                        <a:t>Answer</a:t>
                      </a:r>
                    </a:p>
                    <a:p>
                      <a:r>
                        <a:rPr lang="en-IN" sz="2800" baseline="0" dirty="0" smtClean="0">
                          <a:latin typeface="Bookman Old Style" pitchFamily="18" charset="0"/>
                        </a:rPr>
                        <a:t> ( %)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English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Bookman Old Style" pitchFamily="18" charset="0"/>
                        </a:rPr>
                        <a:t>Mathe</a:t>
                      </a:r>
                      <a:endParaRPr lang="en-IN" sz="2800" dirty="0" smtClean="0">
                        <a:latin typeface="Bookman Old Style" pitchFamily="18" charset="0"/>
                      </a:endParaRPr>
                    </a:p>
                    <a:p>
                      <a:r>
                        <a:rPr lang="en-IN" sz="2800" dirty="0" err="1" smtClean="0">
                          <a:latin typeface="Bookman Old Style" pitchFamily="18" charset="0"/>
                        </a:rPr>
                        <a:t>matics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Bookman Old Style" pitchFamily="18" charset="0"/>
                        </a:rPr>
                        <a:t>Science</a:t>
                      </a:r>
                      <a:endParaRPr lang="en-IN" sz="2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Bookman Old Style" pitchFamily="18" charset="0"/>
                        </a:rPr>
                        <a:t>Social Science</a:t>
                      </a:r>
                      <a:endParaRPr lang="en-IN" sz="2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09226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 0 – 35 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24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35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33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20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09226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36 – 50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61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49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45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51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24203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51 – 75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15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16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20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27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24203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Bookman Old Style" pitchFamily="18" charset="0"/>
                        </a:rPr>
                        <a:t>Above 75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0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0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dirty="0" smtClean="0">
                          <a:latin typeface="Bookman Old Style" pitchFamily="18" charset="0"/>
                        </a:rPr>
                        <a:t>2</a:t>
                      </a:r>
                      <a:endParaRPr lang="en-IN" sz="28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09226"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 smtClean="0">
                          <a:latin typeface="Bookman Old Style" pitchFamily="18" charset="0"/>
                        </a:rPr>
                        <a:t>Total</a:t>
                      </a:r>
                      <a:endParaRPr lang="en-IN" sz="28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 smtClean="0">
                          <a:latin typeface="Bookman Old Style" pitchFamily="18" charset="0"/>
                        </a:rPr>
                        <a:t>100</a:t>
                      </a:r>
                      <a:endParaRPr lang="en-IN" sz="28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 smtClean="0">
                          <a:latin typeface="Bookman Old Style" pitchFamily="18" charset="0"/>
                        </a:rPr>
                        <a:t>100</a:t>
                      </a:r>
                      <a:endParaRPr lang="en-IN" sz="28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 smtClean="0">
                          <a:latin typeface="Bookman Old Style" pitchFamily="18" charset="0"/>
                        </a:rPr>
                        <a:t>100</a:t>
                      </a:r>
                      <a:endParaRPr lang="en-IN" sz="28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800" b="1" dirty="0" smtClean="0">
                          <a:latin typeface="Bookman Old Style" pitchFamily="18" charset="0"/>
                        </a:rPr>
                        <a:t>100</a:t>
                      </a:r>
                      <a:endParaRPr lang="en-IN" sz="28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98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6" t="18421" r="25468" b="6250"/>
          <a:stretch/>
        </p:blipFill>
        <p:spPr bwMode="auto">
          <a:xfrm>
            <a:off x="914400" y="228599"/>
            <a:ext cx="6705600" cy="614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52" t="15672" r="3785" b="6141"/>
          <a:stretch/>
        </p:blipFill>
        <p:spPr bwMode="auto">
          <a:xfrm>
            <a:off x="5943600" y="990600"/>
            <a:ext cx="2866031" cy="571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8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9144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4000" b="1" dirty="0">
                <a:latin typeface="Bookman Old Style" pitchFamily="18" charset="0"/>
              </a:rPr>
              <a:t>Cycle – </a:t>
            </a:r>
            <a:r>
              <a:rPr lang="en-IN" sz="4000" b="1" dirty="0" smtClean="0">
                <a:latin typeface="Bookman Old Style" pitchFamily="18" charset="0"/>
              </a:rPr>
              <a:t>2 </a:t>
            </a:r>
            <a:r>
              <a:rPr lang="en-IN" sz="4000" b="1" dirty="0">
                <a:latin typeface="Bookman Old Style" pitchFamily="18" charset="0"/>
              </a:rPr>
              <a:t/>
            </a:r>
            <a:br>
              <a:rPr lang="en-IN" sz="4000" b="1" dirty="0">
                <a:latin typeface="Bookman Old Style" pitchFamily="18" charset="0"/>
              </a:rPr>
            </a:br>
            <a:r>
              <a:rPr lang="en-IN" sz="4000" b="1" dirty="0">
                <a:latin typeface="Bookman Old Style" pitchFamily="18" charset="0"/>
              </a:rPr>
              <a:t>NAS Report for class </a:t>
            </a:r>
            <a:r>
              <a:rPr lang="en-IN" sz="4000" b="1" dirty="0" smtClean="0">
                <a:latin typeface="Bookman Old Style" pitchFamily="18" charset="0"/>
              </a:rPr>
              <a:t>X</a:t>
            </a:r>
          </a:p>
          <a:p>
            <a:pPr algn="ctr"/>
            <a:r>
              <a:rPr lang="en-IN" sz="4000" b="1" dirty="0" smtClean="0">
                <a:latin typeface="Bookman Old Style" pitchFamily="18" charset="0"/>
              </a:rPr>
              <a:t>Nov. 2017 – Feb. 2018</a:t>
            </a:r>
            <a:endParaRPr lang="en-IN" sz="4000" b="1" dirty="0"/>
          </a:p>
        </p:txBody>
      </p:sp>
    </p:spTree>
    <p:extLst>
      <p:ext uri="{BB962C8B-B14F-4D97-AF65-F5344CB8AC3E}">
        <p14:creationId xmlns:p14="http://schemas.microsoft.com/office/powerpoint/2010/main" val="2717751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25253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Calibri" panose="020F0502020204030204" pitchFamily="34" charset="0"/>
              </a:rPr>
              <a:t/>
            </a:r>
            <a:br>
              <a:rPr lang="en-US" sz="3600" b="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Calibri" panose="020F0502020204030204" pitchFamily="34" charset="0"/>
              </a:rPr>
            </a:br>
            <a:r>
              <a:rPr lang="en-US" sz="4400" b="0" dirty="0" smtClean="0">
                <a:solidFill>
                  <a:schemeClr val="tx1"/>
                </a:solidFill>
                <a:latin typeface="Bookman Old Style" pitchFamily="18" charset="0"/>
                <a:ea typeface="+mn-ea"/>
                <a:cs typeface="Calibri" panose="020F0502020204030204" pitchFamily="34" charset="0"/>
              </a:rPr>
              <a:t>Objectives </a:t>
            </a:r>
            <a:endParaRPr lang="en-US" sz="4400" b="0" dirty="0">
              <a:solidFill>
                <a:schemeClr val="tx1"/>
              </a:solidFill>
              <a:latin typeface="Bookman Old Style" pitchFamily="18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860425" indent="-341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rgbClr val="002060"/>
                </a:solidFill>
                <a:latin typeface="Bookman Old Style" pitchFamily="18" charset="0"/>
              </a:rPr>
              <a:t>To study the achievement levels of students of Class X from </a:t>
            </a:r>
            <a:r>
              <a:rPr lang="en-US" sz="2500" b="0" dirty="0">
                <a:solidFill>
                  <a:srgbClr val="FF0000"/>
                </a:solidFill>
                <a:latin typeface="Bookman Old Style" pitchFamily="18" charset="0"/>
              </a:rPr>
              <a:t>government, government-aided and private schools</a:t>
            </a:r>
            <a:r>
              <a:rPr lang="en-US" sz="2500" b="0" dirty="0">
                <a:solidFill>
                  <a:srgbClr val="002060"/>
                </a:solidFill>
                <a:latin typeface="Bookman Old Style" pitchFamily="18" charset="0"/>
              </a:rPr>
              <a:t> in the subjects–</a:t>
            </a:r>
            <a:r>
              <a:rPr lang="en-US" sz="2500" b="0" dirty="0">
                <a:solidFill>
                  <a:srgbClr val="FF0000"/>
                </a:solidFill>
                <a:latin typeface="Bookman Old Style" pitchFamily="18" charset="0"/>
              </a:rPr>
              <a:t>English, Mathematics, Science, Social Science and Modern Indian Language (MIL)</a:t>
            </a:r>
          </a:p>
          <a:p>
            <a:pPr marL="860425" indent="-341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rgbClr val="002060"/>
                </a:solidFill>
                <a:latin typeface="Bookman Old Style" pitchFamily="18" charset="0"/>
              </a:rPr>
              <a:t>To study the difference in achievement levels with regards to </a:t>
            </a:r>
            <a:r>
              <a:rPr lang="en-US" sz="2500" b="0" dirty="0">
                <a:solidFill>
                  <a:srgbClr val="FF0000"/>
                </a:solidFill>
                <a:latin typeface="Bookman Old Style" pitchFamily="18" charset="0"/>
              </a:rPr>
              <a:t>area, gender, social group, board and management of schools </a:t>
            </a:r>
          </a:p>
          <a:p>
            <a:pPr marL="860425" indent="-341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rgbClr val="002060"/>
                </a:solidFill>
                <a:latin typeface="Bookman Old Style" pitchFamily="18" charset="0"/>
              </a:rPr>
              <a:t>To study the effect of intervening variables like </a:t>
            </a:r>
            <a:r>
              <a:rPr lang="en-US" sz="2500" b="0" dirty="0">
                <a:solidFill>
                  <a:srgbClr val="FF0000"/>
                </a:solidFill>
                <a:latin typeface="Bookman Old Style" pitchFamily="18" charset="0"/>
              </a:rPr>
              <a:t>students’ home background, school and teacher on achievement levels of students </a:t>
            </a:r>
          </a:p>
          <a:p>
            <a:pPr marL="860425" indent="-341313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b="0" dirty="0">
                <a:solidFill>
                  <a:srgbClr val="002060"/>
                </a:solidFill>
                <a:latin typeface="Bookman Old Style" pitchFamily="18" charset="0"/>
              </a:rPr>
              <a:t>To compare the performance of students in all subjects from </a:t>
            </a:r>
            <a:r>
              <a:rPr lang="en-US" sz="2500" b="0" dirty="0">
                <a:solidFill>
                  <a:srgbClr val="FF0000"/>
                </a:solidFill>
                <a:latin typeface="Bookman Old Style" pitchFamily="18" charset="0"/>
              </a:rPr>
              <a:t>Cycle-1 to Cycle-2</a:t>
            </a:r>
          </a:p>
          <a:p>
            <a:pPr algn="just"/>
            <a:endParaRPr lang="en-US" b="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40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27669"/>
              </p:ext>
            </p:extLst>
          </p:nvPr>
        </p:nvGraphicFramePr>
        <p:xfrm>
          <a:off x="152400" y="228600"/>
          <a:ext cx="8839199" cy="611436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82898">
                  <a:extLst>
                    <a:ext uri="{9D8B030D-6E8A-4147-A177-3AD203B41FA5}">
                      <a16:colId xmlns="" xmlns:a16="http://schemas.microsoft.com/office/drawing/2014/main" val="3956899818"/>
                    </a:ext>
                  </a:extLst>
                </a:gridCol>
                <a:gridCol w="2988988">
                  <a:extLst>
                    <a:ext uri="{9D8B030D-6E8A-4147-A177-3AD203B41FA5}">
                      <a16:colId xmlns="" xmlns:a16="http://schemas.microsoft.com/office/drawing/2014/main" val="3292246484"/>
                    </a:ext>
                  </a:extLst>
                </a:gridCol>
                <a:gridCol w="3367313">
                  <a:extLst>
                    <a:ext uri="{9D8B030D-6E8A-4147-A177-3AD203B41FA5}">
                      <a16:colId xmlns="" xmlns:a16="http://schemas.microsoft.com/office/drawing/2014/main" val="542615514"/>
                    </a:ext>
                  </a:extLst>
                </a:gridCol>
              </a:tblGrid>
              <a:tr h="726177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Dimensions </a:t>
                      </a:r>
                      <a:endParaRPr lang="en-US" sz="2300" dirty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Cycle -1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2014- 2015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Cycle</a:t>
                      </a:r>
                      <a:r>
                        <a:rPr lang="en-US" sz="2300" kern="0" baseline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– 2</a:t>
                      </a: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2017- 2018</a:t>
                      </a:r>
                      <a:endParaRPr lang="en-IN" sz="2300" kern="0" dirty="0" smtClean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2385281018"/>
                  </a:ext>
                </a:extLst>
              </a:tr>
              <a:tr h="943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Parameters of Student</a:t>
                      </a:r>
                      <a:r>
                        <a:rPr lang="en-US" sz="2300" kern="0" baseline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testing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Common core curriculum 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Competency based</a:t>
                      </a:r>
                      <a:r>
                        <a:rPr lang="en-US" sz="2300" baseline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questions </a:t>
                      </a:r>
                      <a:endParaRPr lang="en-US" sz="2300" dirty="0" smtClean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1414053298"/>
                  </a:ext>
                </a:extLst>
              </a:tr>
              <a:tr h="878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Methodology</a:t>
                      </a:r>
                    </a:p>
                    <a:p>
                      <a:endParaRPr lang="en-US" sz="2300" dirty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State as a sampling unit 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District as a sampling unit</a:t>
                      </a:r>
                      <a:endParaRPr lang="en-US" sz="2300" dirty="0" smtClean="0">
                        <a:solidFill>
                          <a:srgbClr val="000000"/>
                        </a:solidFill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3511167130"/>
                  </a:ext>
                </a:extLst>
              </a:tr>
              <a:tr h="15764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Timelines</a:t>
                      </a:r>
                    </a:p>
                    <a:p>
                      <a:endParaRPr lang="en-US" sz="2300" dirty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3 year cycle</a:t>
                      </a:r>
                    </a:p>
                    <a:p>
                      <a:endParaRPr lang="en-US" sz="2300" dirty="0"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Complete within the session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District level results to come by March end </a:t>
                      </a:r>
                      <a:endParaRPr lang="en-US" sz="2300" dirty="0" smtClean="0">
                        <a:solidFill>
                          <a:srgbClr val="000000"/>
                        </a:solidFill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2716503393"/>
                  </a:ext>
                </a:extLst>
              </a:tr>
              <a:tr h="1655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Survey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kern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Outcomes</a:t>
                      </a:r>
                      <a:endParaRPr lang="en-US" sz="2300" b="1" i="1" kern="0" dirty="0" smtClean="0">
                        <a:solidFill>
                          <a:sysClr val="window" lastClr="FFFFFF"/>
                        </a:solidFill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State and National Reports</a:t>
                      </a:r>
                      <a:endParaRPr lang="en-US" sz="2300" dirty="0" smtClean="0">
                        <a:solidFill>
                          <a:srgbClr val="000000"/>
                        </a:solidFill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District level feedback for designing quality</a:t>
                      </a:r>
                      <a:r>
                        <a:rPr lang="en-US" sz="2300" baseline="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enhancement </a:t>
                      </a:r>
                      <a:r>
                        <a:rPr lang="en-US" sz="2300" dirty="0" smtClean="0">
                          <a:latin typeface="Bookman Old Style" pitchFamily="18" charset="0"/>
                          <a:cs typeface="Calibri" panose="020F0502020204030204" pitchFamily="34" charset="0"/>
                        </a:rPr>
                        <a:t> interventions</a:t>
                      </a:r>
                      <a:endParaRPr lang="en-US" sz="2300" dirty="0" smtClean="0">
                        <a:solidFill>
                          <a:srgbClr val="000000"/>
                        </a:solidFill>
                        <a:latin typeface="Bookman Old Style" pitchFamily="18" charset="0"/>
                        <a:cs typeface="Calibri" panose="020F0502020204030204" pitchFamily="34" charset="0"/>
                      </a:endParaRPr>
                    </a:p>
                  </a:txBody>
                  <a:tcPr marL="84406" marR="84406"/>
                </a:tc>
                <a:extLst>
                  <a:ext uri="{0D108BD9-81ED-4DB2-BD59-A6C34878D82A}">
                    <a16:rowId xmlns="" xmlns:a16="http://schemas.microsoft.com/office/drawing/2014/main" val="353155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3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30580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2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z="2500" u="sng" dirty="0" smtClean="0">
                <a:solidFill>
                  <a:srgbClr val="FF0000"/>
                </a:solidFill>
                <a:latin typeface="Bookman Old Style" pitchFamily="18" charset="0"/>
              </a:rPr>
              <a:t>Cycle 2 Overview :</a:t>
            </a:r>
          </a:p>
          <a:p>
            <a:pPr marL="860425" indent="-341313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Bookman Old Style" pitchFamily="18" charset="0"/>
              </a:rPr>
              <a:t>Students </a:t>
            </a: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of all </a:t>
            </a:r>
            <a:r>
              <a:rPr lang="en-US" sz="2500" dirty="0">
                <a:solidFill>
                  <a:srgbClr val="FF0000"/>
                </a:solidFill>
                <a:latin typeface="Bookman Old Style" pitchFamily="18" charset="0"/>
              </a:rPr>
              <a:t>36 States and </a:t>
            </a:r>
            <a:r>
              <a:rPr lang="en-US" sz="2500" dirty="0" smtClean="0">
                <a:solidFill>
                  <a:srgbClr val="FF0000"/>
                </a:solidFill>
                <a:latin typeface="Bookman Old Style" pitchFamily="18" charset="0"/>
              </a:rPr>
              <a:t>Union Territories  </a:t>
            </a:r>
            <a:r>
              <a:rPr lang="en-US" sz="2500" dirty="0">
                <a:solidFill>
                  <a:srgbClr val="FF0000"/>
                </a:solidFill>
                <a:latin typeface="Bookman Old Style" pitchFamily="18" charset="0"/>
              </a:rPr>
              <a:t>of India</a:t>
            </a: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Bookman Old Style" pitchFamily="18" charset="0"/>
              </a:rPr>
              <a:t>were </a:t>
            </a: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tested</a:t>
            </a:r>
          </a:p>
          <a:p>
            <a:pPr marL="860425" indent="-341313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b="1" dirty="0">
                <a:solidFill>
                  <a:srgbClr val="002060"/>
                </a:solidFill>
                <a:latin typeface="Bookman Old Style" pitchFamily="18" charset="0"/>
              </a:rPr>
              <a:t>DATE OF </a:t>
            </a:r>
            <a:r>
              <a:rPr lang="en-US" sz="2500" b="1" dirty="0" smtClean="0">
                <a:solidFill>
                  <a:srgbClr val="002060"/>
                </a:solidFill>
                <a:latin typeface="Bookman Old Style" pitchFamily="18" charset="0"/>
              </a:rPr>
              <a:t>ASSESSMENT was  </a:t>
            </a:r>
            <a:r>
              <a:rPr lang="en-US" sz="25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US" sz="2500" b="1" dirty="0" smtClean="0">
                <a:solidFill>
                  <a:srgbClr val="002060"/>
                </a:solidFill>
                <a:latin typeface="Bookman Old Style" pitchFamily="18" charset="0"/>
              </a:rPr>
              <a:t>5</a:t>
            </a:r>
            <a:r>
              <a:rPr lang="en-US" sz="2500" b="1" baseline="30000" dirty="0" smtClean="0">
                <a:solidFill>
                  <a:srgbClr val="002060"/>
                </a:solidFill>
                <a:latin typeface="Bookman Old Style" pitchFamily="18" charset="0"/>
              </a:rPr>
              <a:t>th</a:t>
            </a:r>
            <a:r>
              <a:rPr lang="en-US" sz="25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en-US" sz="2500" b="1" dirty="0">
                <a:solidFill>
                  <a:srgbClr val="002060"/>
                </a:solidFill>
                <a:latin typeface="Bookman Old Style" pitchFamily="18" charset="0"/>
              </a:rPr>
              <a:t>FEBRUARY 2018</a:t>
            </a:r>
          </a:p>
          <a:p>
            <a:pPr marL="860425" indent="-341313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Random sample was taken from ALL the schools in the country having secondary classes (Class X) and recognized by </a:t>
            </a:r>
            <a:r>
              <a:rPr lang="en-US" sz="2500" dirty="0">
                <a:solidFill>
                  <a:srgbClr val="FF0000"/>
                </a:solidFill>
                <a:latin typeface="Bookman Old Style" pitchFamily="18" charset="0"/>
              </a:rPr>
              <a:t>State Education Boards or National Boards of Education CBSE and ICSE</a:t>
            </a:r>
          </a:p>
          <a:p>
            <a:pPr marL="860425" indent="-341313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A sample of </a:t>
            </a:r>
            <a:r>
              <a:rPr lang="en-US" sz="2500" dirty="0">
                <a:solidFill>
                  <a:srgbClr val="FF0000"/>
                </a:solidFill>
                <a:latin typeface="Bookman Old Style" pitchFamily="18" charset="0"/>
              </a:rPr>
              <a:t>80 schools per district from each State/ Board is sampled</a:t>
            </a:r>
          </a:p>
          <a:p>
            <a:pPr marL="860425" indent="-341313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A maximum of </a:t>
            </a:r>
            <a:r>
              <a:rPr lang="en-US" sz="2500" dirty="0">
                <a:solidFill>
                  <a:srgbClr val="FF0000"/>
                </a:solidFill>
                <a:latin typeface="Bookman Old Style" pitchFamily="18" charset="0"/>
              </a:rPr>
              <a:t>45 students </a:t>
            </a:r>
            <a:r>
              <a:rPr lang="en-US" sz="2500" dirty="0">
                <a:solidFill>
                  <a:srgbClr val="002060"/>
                </a:solidFill>
                <a:latin typeface="Bookman Old Style" pitchFamily="18" charset="0"/>
              </a:rPr>
              <a:t>from each sampled school will be included in the main survey</a:t>
            </a:r>
          </a:p>
        </p:txBody>
      </p:sp>
    </p:spTree>
    <p:extLst>
      <p:ext uri="{BB962C8B-B14F-4D97-AF65-F5344CB8AC3E}">
        <p14:creationId xmlns:p14="http://schemas.microsoft.com/office/powerpoint/2010/main" val="359382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4000" kern="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Class X NAS Cycle 2</a:t>
            </a:r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1" t="23009" r="22190" b="25785"/>
          <a:stretch/>
        </p:blipFill>
        <p:spPr bwMode="auto">
          <a:xfrm>
            <a:off x="0" y="914945"/>
            <a:ext cx="9130862" cy="596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843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4" t="18535" r="10577" b="11638"/>
          <a:stretch/>
        </p:blipFill>
        <p:spPr bwMode="auto">
          <a:xfrm>
            <a:off x="28902" y="21020"/>
            <a:ext cx="9115097" cy="637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463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4" t="11512" r="18070" b="6251"/>
          <a:stretch/>
        </p:blipFill>
        <p:spPr bwMode="auto">
          <a:xfrm>
            <a:off x="609600" y="304800"/>
            <a:ext cx="8061159" cy="601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6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9" t="12500" r="17515" b="22369"/>
          <a:stretch/>
        </p:blipFill>
        <p:spPr bwMode="auto">
          <a:xfrm>
            <a:off x="152400" y="0"/>
            <a:ext cx="8970932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3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26276" y="381000"/>
            <a:ext cx="8928538" cy="5073869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en-US" sz="3200" dirty="0">
                <a:latin typeface="Bookman Old Style" pitchFamily="18" charset="0"/>
              </a:rPr>
              <a:t>Since the year 2001 India has been implementing a rolling programme of sample based National Achievement Survey (NAS) aimed at different areas of elementary education. 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en-US" sz="3200" dirty="0">
                <a:latin typeface="Bookman Old Style" pitchFamily="18" charset="0"/>
              </a:rPr>
              <a:t>The National Achievement Survey for Class X is the first survey at Secondary Stage under RMSA and hence will provide basis for comparisons for further cycles.</a:t>
            </a:r>
            <a:endParaRPr lang="en-IN" sz="3200" dirty="0">
              <a:latin typeface="Bookman Old Style" pitchFamily="18" charset="0"/>
            </a:endParaRPr>
          </a:p>
          <a:p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5695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6" t="16776" r="11412" b="50330"/>
          <a:stretch/>
        </p:blipFill>
        <p:spPr bwMode="auto">
          <a:xfrm>
            <a:off x="228600" y="608451"/>
            <a:ext cx="8726424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79976"/>
            <a:ext cx="7738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Performance of Students: </a:t>
            </a:r>
            <a:r>
              <a:rPr lang="en-US" sz="2800" b="1" dirty="0"/>
              <a:t>CONTENT WISE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4236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5" t="31250" r="4987" b="16811"/>
          <a:stretch/>
        </p:blipFill>
        <p:spPr bwMode="auto">
          <a:xfrm>
            <a:off x="381000" y="533401"/>
            <a:ext cx="8359239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t="31681" r="33236" b="22629"/>
          <a:stretch/>
        </p:blipFill>
        <p:spPr bwMode="auto">
          <a:xfrm>
            <a:off x="167610" y="533400"/>
            <a:ext cx="851919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27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9" t="29526" r="6094" b="26078"/>
          <a:stretch/>
        </p:blipFill>
        <p:spPr bwMode="auto">
          <a:xfrm>
            <a:off x="362024" y="609600"/>
            <a:ext cx="8639374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6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1" t="28017" r="32872" b="27155"/>
          <a:stretch/>
        </p:blipFill>
        <p:spPr bwMode="auto">
          <a:xfrm>
            <a:off x="217814" y="457200"/>
            <a:ext cx="8516283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82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8" t="39655" r="4883" b="14009"/>
          <a:stretch/>
        </p:blipFill>
        <p:spPr bwMode="auto">
          <a:xfrm>
            <a:off x="381000" y="573690"/>
            <a:ext cx="8710018" cy="567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12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715962"/>
          </a:xfrm>
        </p:spPr>
        <p:txBody>
          <a:bodyPr>
            <a:noAutofit/>
          </a:bodyPr>
          <a:lstStyle/>
          <a:p>
            <a:r>
              <a:rPr lang="en-IN" sz="3200" dirty="0" smtClean="0">
                <a:latin typeface="Bookman Old Style" pitchFamily="18" charset="0"/>
              </a:rPr>
              <a:t>Findings of the Survey ( Cycle – 1 &amp; 2)</a:t>
            </a:r>
            <a:endParaRPr lang="en-IN" sz="3200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016691"/>
          </a:xfrm>
        </p:spPr>
        <p:txBody>
          <a:bodyPr>
            <a:noAutofit/>
          </a:bodyPr>
          <a:lstStyle/>
          <a:p>
            <a:pPr algn="just"/>
            <a:r>
              <a:rPr lang="en-US" sz="2200" dirty="0">
                <a:latin typeface="Bookman Old Style" pitchFamily="18" charset="0"/>
              </a:rPr>
              <a:t>The Survey revealed that the majority of the States/UTs are performing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below the overall </a:t>
            </a:r>
            <a:r>
              <a:rPr lang="en-US" sz="2200" dirty="0" smtClean="0">
                <a:solidFill>
                  <a:srgbClr val="FF0000"/>
                </a:solidFill>
                <a:latin typeface="Bookman Old Style" pitchFamily="18" charset="0"/>
              </a:rPr>
              <a:t>average score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in all subject areas</a:t>
            </a:r>
            <a:r>
              <a:rPr lang="en-US" sz="2200" dirty="0">
                <a:latin typeface="Bookman Old Style" pitchFamily="18" charset="0"/>
              </a:rPr>
              <a:t>, which indicates that there is need for significant improvement in </a:t>
            </a:r>
            <a:r>
              <a:rPr lang="en-US" sz="2200" dirty="0" smtClean="0">
                <a:latin typeface="Bookman Old Style" pitchFamily="18" charset="0"/>
              </a:rPr>
              <a:t>learning levels</a:t>
            </a:r>
            <a:r>
              <a:rPr lang="en-US" sz="2200" dirty="0">
                <a:latin typeface="Bookman Old Style" pitchFamily="18" charset="0"/>
              </a:rPr>
              <a:t>. </a:t>
            </a:r>
            <a:endParaRPr lang="en-US" sz="2200" dirty="0" smtClean="0">
              <a:latin typeface="Bookman Old Style" pitchFamily="18" charset="0"/>
            </a:endParaRPr>
          </a:p>
          <a:p>
            <a:pPr algn="just"/>
            <a:r>
              <a:rPr lang="en-US" sz="2200" dirty="0" smtClean="0">
                <a:latin typeface="Bookman Old Style" pitchFamily="18" charset="0"/>
              </a:rPr>
              <a:t>Low </a:t>
            </a:r>
            <a:r>
              <a:rPr lang="en-US" sz="2200" dirty="0">
                <a:latin typeface="Bookman Old Style" pitchFamily="18" charset="0"/>
              </a:rPr>
              <a:t>achievement largely is an out come of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lack of conceptual clarity and </a:t>
            </a:r>
            <a:r>
              <a:rPr lang="en-US" sz="2200" dirty="0" smtClean="0">
                <a:solidFill>
                  <a:srgbClr val="FF0000"/>
                </a:solidFill>
                <a:latin typeface="Bookman Old Style" pitchFamily="18" charset="0"/>
              </a:rPr>
              <a:t>understanding in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the subjects/themes tested. </a:t>
            </a:r>
            <a:endParaRPr lang="en-US" sz="22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just"/>
            <a:r>
              <a:rPr lang="en-US" sz="2200" dirty="0" smtClean="0">
                <a:latin typeface="Bookman Old Style" pitchFamily="18" charset="0"/>
              </a:rPr>
              <a:t>A </a:t>
            </a:r>
            <a:r>
              <a:rPr lang="en-US" sz="2200" dirty="0">
                <a:latin typeface="Bookman Old Style" pitchFamily="18" charset="0"/>
              </a:rPr>
              <a:t>further probing is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required to identify the content area and </a:t>
            </a:r>
            <a:r>
              <a:rPr lang="en-US" sz="2200" dirty="0" smtClean="0">
                <a:solidFill>
                  <a:srgbClr val="FF0000"/>
                </a:solidFill>
                <a:latin typeface="Bookman Old Style" pitchFamily="18" charset="0"/>
              </a:rPr>
              <a:t>skills requiring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attention and to develop appropriate strategies to enable students to understand </a:t>
            </a:r>
            <a:r>
              <a:rPr lang="en-US" sz="2200" dirty="0" smtClean="0">
                <a:solidFill>
                  <a:srgbClr val="FF0000"/>
                </a:solidFill>
                <a:latin typeface="Bookman Old Style" pitchFamily="18" charset="0"/>
              </a:rPr>
              <a:t>the concepts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. </a:t>
            </a:r>
            <a:endParaRPr lang="en-US" sz="22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just"/>
            <a:r>
              <a:rPr lang="en-US" sz="2200" dirty="0" smtClean="0">
                <a:latin typeface="Bookman Old Style" pitchFamily="18" charset="0"/>
              </a:rPr>
              <a:t>Accordingly</a:t>
            </a:r>
            <a:r>
              <a:rPr lang="en-US" sz="2200" dirty="0">
                <a:latin typeface="Bookman Old Style" pitchFamily="18" charset="0"/>
              </a:rPr>
              <a:t>, teachers training (pre-service and in-service) </a:t>
            </a:r>
            <a:r>
              <a:rPr lang="en-US" sz="2200" dirty="0" err="1">
                <a:latin typeface="Bookman Old Style" pitchFamily="18" charset="0"/>
              </a:rPr>
              <a:t>programmes</a:t>
            </a:r>
            <a:r>
              <a:rPr lang="en-US" sz="2200" dirty="0">
                <a:latin typeface="Bookman Old Style" pitchFamily="18" charset="0"/>
              </a:rPr>
              <a:t> might be </a:t>
            </a:r>
            <a:r>
              <a:rPr lang="en-US" sz="2200" dirty="0" smtClean="0">
                <a:latin typeface="Bookman Old Style" pitchFamily="18" charset="0"/>
              </a:rPr>
              <a:t>designed </a:t>
            </a:r>
            <a:r>
              <a:rPr lang="en-US" sz="2200" dirty="0" smtClean="0">
                <a:solidFill>
                  <a:srgbClr val="FF0000"/>
                </a:solidFill>
                <a:latin typeface="Bookman Old Style" pitchFamily="18" charset="0"/>
              </a:rPr>
              <a:t>on </a:t>
            </a:r>
            <a:r>
              <a:rPr lang="en-US" sz="2200" dirty="0">
                <a:solidFill>
                  <a:srgbClr val="FF0000"/>
                </a:solidFill>
                <a:latin typeface="Bookman Old Style" pitchFamily="18" charset="0"/>
              </a:rPr>
              <a:t>the basis of NAS findings to improve pedagogical aspects</a:t>
            </a:r>
            <a:r>
              <a:rPr lang="en-US" sz="2200" dirty="0">
                <a:latin typeface="Bookman Old Style" pitchFamily="18" charset="0"/>
              </a:rPr>
              <a:t> in relation to different subjects. </a:t>
            </a:r>
            <a:endParaRPr lang="en-US" sz="2200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525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28601"/>
            <a:ext cx="7772400" cy="1143000"/>
          </a:xfrm>
        </p:spPr>
        <p:txBody>
          <a:bodyPr/>
          <a:lstStyle/>
          <a:p>
            <a:r>
              <a:rPr lang="en-IN" dirty="0" smtClean="0"/>
              <a:t>Thank You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382000" cy="2971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b="1" dirty="0" smtClean="0">
                <a:latin typeface="Bookman Old Style" pitchFamily="18" charset="0"/>
              </a:rPr>
              <a:t>Team Members</a:t>
            </a:r>
          </a:p>
          <a:p>
            <a:pPr algn="just"/>
            <a:endParaRPr lang="en-IN" b="1" dirty="0" smtClean="0">
              <a:latin typeface="Bookman Old Style" pitchFamily="18" charset="0"/>
            </a:endParaRPr>
          </a:p>
          <a:p>
            <a:pPr algn="just">
              <a:lnSpc>
                <a:spcPct val="210000"/>
              </a:lnSpc>
            </a:pPr>
            <a:r>
              <a:rPr lang="en-IN" dirty="0" smtClean="0">
                <a:latin typeface="Bookman Old Style" pitchFamily="18" charset="0"/>
              </a:rPr>
              <a:t>1. </a:t>
            </a:r>
            <a:r>
              <a:rPr lang="en-IN" dirty="0" err="1" smtClean="0">
                <a:latin typeface="Bookman Old Style" pitchFamily="18" charset="0"/>
              </a:rPr>
              <a:t>Mr.K.Ramaraj</a:t>
            </a:r>
            <a:r>
              <a:rPr lang="en-IN" dirty="0" smtClean="0">
                <a:latin typeface="Bookman Old Style" pitchFamily="18" charset="0"/>
              </a:rPr>
              <a:t>, SL,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2. </a:t>
            </a:r>
            <a:r>
              <a:rPr lang="en-IN" dirty="0" err="1" smtClean="0">
                <a:latin typeface="Bookman Old Style" pitchFamily="18" charset="0"/>
              </a:rPr>
              <a:t>Mr.K.Ramachandran</a:t>
            </a:r>
            <a:r>
              <a:rPr lang="en-IN" dirty="0" smtClean="0">
                <a:latin typeface="Bookman Old Style" pitchFamily="18" charset="0"/>
              </a:rPr>
              <a:t>, SL 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3.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N.Mahalakshmi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Palayampatti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4.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D.Shiyamala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Kalayarkoil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5. </a:t>
            </a:r>
            <a:r>
              <a:rPr lang="en-IN" dirty="0" err="1" smtClean="0">
                <a:latin typeface="Bookman Old Style" pitchFamily="18" charset="0"/>
              </a:rPr>
              <a:t>Mr.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M.Ranjith</a:t>
            </a:r>
            <a:r>
              <a:rPr lang="en-IN" dirty="0" smtClean="0">
                <a:latin typeface="Bookman Old Style" pitchFamily="18" charset="0"/>
              </a:rPr>
              <a:t> Kumar, Lecturer, DIET – T. </a:t>
            </a:r>
            <a:r>
              <a:rPr lang="en-IN" dirty="0" err="1" smtClean="0">
                <a:latin typeface="Bookman Old Style" pitchFamily="18" charset="0"/>
              </a:rPr>
              <a:t>Kallupatti</a:t>
            </a:r>
            <a:endParaRPr lang="en-IN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5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0" y="762000"/>
            <a:ext cx="7772400" cy="2971800"/>
          </a:xfrm>
        </p:spPr>
        <p:txBody>
          <a:bodyPr>
            <a:normAutofit/>
          </a:bodyPr>
          <a:lstStyle/>
          <a:p>
            <a:pPr algn="ctr"/>
            <a:r>
              <a:rPr lang="en-IN" dirty="0" smtClean="0">
                <a:effectLst/>
                <a:latin typeface="Bookman Old Style" pitchFamily="18" charset="0"/>
              </a:rPr>
              <a:t>Cycle – 1 </a:t>
            </a:r>
            <a:br>
              <a:rPr lang="en-IN" dirty="0" smtClean="0">
                <a:effectLst/>
                <a:latin typeface="Bookman Old Style" pitchFamily="18" charset="0"/>
              </a:rPr>
            </a:br>
            <a:r>
              <a:rPr lang="en-IN" dirty="0" smtClean="0">
                <a:effectLst/>
                <a:latin typeface="Bookman Old Style" pitchFamily="18" charset="0"/>
              </a:rPr>
              <a:t>NAS Report for class X</a:t>
            </a:r>
            <a:r>
              <a:rPr lang="en-IN" dirty="0">
                <a:effectLst/>
                <a:latin typeface="Bookman Old Style" pitchFamily="18" charset="0"/>
              </a:rPr>
              <a:t/>
            </a:r>
            <a:br>
              <a:rPr lang="en-IN" dirty="0">
                <a:effectLst/>
                <a:latin typeface="Bookman Old Style" pitchFamily="18" charset="0"/>
              </a:rPr>
            </a:br>
            <a:r>
              <a:rPr lang="en-IN" dirty="0" smtClean="0">
                <a:effectLst/>
                <a:latin typeface="Bookman Old Style" pitchFamily="18" charset="0"/>
              </a:rPr>
              <a:t/>
            </a:r>
            <a:br>
              <a:rPr lang="en-IN" dirty="0" smtClean="0">
                <a:effectLst/>
                <a:latin typeface="Bookman Old Style" pitchFamily="18" charset="0"/>
              </a:rPr>
            </a:br>
            <a:r>
              <a:rPr lang="en-IN" dirty="0" smtClean="0">
                <a:effectLst/>
                <a:latin typeface="Bookman Old Style" pitchFamily="18" charset="0"/>
              </a:rPr>
              <a:t>Nov.2014 – Feb. 2015</a:t>
            </a:r>
            <a:endParaRPr lang="en-IN" dirty="0">
              <a:effectLst/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81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effectLst/>
                <a:latin typeface="Bookman Old Style" pitchFamily="18" charset="0"/>
              </a:rPr>
              <a:t>Key Features of the NAS Class X </a:t>
            </a:r>
            <a:r>
              <a:rPr lang="en-US" sz="3200" dirty="0" smtClean="0">
                <a:effectLst/>
                <a:latin typeface="Bookman Old Style" pitchFamily="18" charset="0"/>
              </a:rPr>
              <a:t>survey</a:t>
            </a:r>
            <a:endParaRPr lang="en-IN" sz="3200" dirty="0">
              <a:effectLst/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>
                <a:latin typeface="Bookman Old Style" pitchFamily="18" charset="0"/>
              </a:rPr>
              <a:t>This </a:t>
            </a:r>
            <a:r>
              <a:rPr lang="en-US" sz="2400" dirty="0">
                <a:latin typeface="Bookman Old Style" pitchFamily="18" charset="0"/>
              </a:rPr>
              <a:t>is the</a:t>
            </a: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 first survey for class X</a:t>
            </a:r>
            <a:r>
              <a:rPr lang="en-US" sz="2400" dirty="0">
                <a:latin typeface="Bookman Old Style" pitchFamily="18" charset="0"/>
              </a:rPr>
              <a:t> and </a:t>
            </a:r>
            <a:r>
              <a:rPr lang="en-US" sz="2400" dirty="0" smtClean="0">
                <a:latin typeface="Bookman Old Style" pitchFamily="18" charset="0"/>
              </a:rPr>
              <a:t>administered in </a:t>
            </a:r>
            <a:r>
              <a:rPr lang="en-US" sz="2400" dirty="0">
                <a:latin typeface="Bookman Old Style" pitchFamily="18" charset="0"/>
              </a:rPr>
              <a:t>15 languages of instruction across the country</a:t>
            </a:r>
            <a:r>
              <a:rPr lang="en-US" sz="2400" dirty="0" smtClean="0">
                <a:latin typeface="Bookman Old Style" pitchFamily="18" charset="0"/>
              </a:rPr>
              <a:t>, while </a:t>
            </a:r>
            <a:r>
              <a:rPr lang="en-US" sz="2400" dirty="0">
                <a:latin typeface="Bookman Old Style" pitchFamily="18" charset="0"/>
              </a:rPr>
              <a:t>ensuring linguistic quality assurance.</a:t>
            </a:r>
          </a:p>
          <a:p>
            <a:pPr algn="just"/>
            <a:r>
              <a:rPr lang="en-US" sz="2400" dirty="0" smtClean="0">
                <a:latin typeface="Bookman Old Style" pitchFamily="18" charset="0"/>
              </a:rPr>
              <a:t>Assessed </a:t>
            </a:r>
            <a:r>
              <a:rPr lang="en-US" sz="2400" dirty="0">
                <a:latin typeface="Bookman Old Style" pitchFamily="18" charset="0"/>
              </a:rPr>
              <a:t>student achievement in </a:t>
            </a: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Mathematics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, Social </a:t>
            </a: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Science, Science, English and Modern </a:t>
            </a:r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Indian </a:t>
            </a:r>
            <a:r>
              <a:rPr lang="en-IN" sz="2400" dirty="0" smtClean="0">
                <a:solidFill>
                  <a:srgbClr val="FF0000"/>
                </a:solidFill>
                <a:latin typeface="Bookman Old Style" pitchFamily="18" charset="0"/>
              </a:rPr>
              <a:t>Languages </a:t>
            </a:r>
            <a:r>
              <a:rPr lang="en-IN" sz="2400" dirty="0">
                <a:solidFill>
                  <a:srgbClr val="FF0000"/>
                </a:solidFill>
                <a:latin typeface="Bookman Old Style" pitchFamily="18" charset="0"/>
              </a:rPr>
              <a:t>(MIL).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Three </a:t>
            </a: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test booklets for each subject</a:t>
            </a:r>
            <a:r>
              <a:rPr lang="en-US" sz="2400" dirty="0">
                <a:latin typeface="Bookman Old Style" pitchFamily="18" charset="0"/>
              </a:rPr>
              <a:t> were used </a:t>
            </a:r>
            <a:r>
              <a:rPr lang="en-US" sz="2400" dirty="0" smtClean="0">
                <a:latin typeface="Bookman Old Style" pitchFamily="18" charset="0"/>
              </a:rPr>
              <a:t>to increase </a:t>
            </a:r>
            <a:r>
              <a:rPr lang="en-US" sz="2400" dirty="0">
                <a:latin typeface="Bookman Old Style" pitchFamily="18" charset="0"/>
              </a:rPr>
              <a:t>the measurement points to assess </a:t>
            </a:r>
            <a:r>
              <a:rPr lang="en-US" sz="2400" dirty="0" smtClean="0">
                <a:latin typeface="Bookman Old Style" pitchFamily="18" charset="0"/>
              </a:rPr>
              <a:t>the learning </a:t>
            </a:r>
            <a:r>
              <a:rPr lang="en-US" sz="2400" dirty="0">
                <a:latin typeface="Bookman Old Style" pitchFamily="18" charset="0"/>
              </a:rPr>
              <a:t>levels in greater depth.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Item </a:t>
            </a: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Response Theory (IRT)</a:t>
            </a:r>
            <a:r>
              <a:rPr lang="en-US" sz="2400" dirty="0">
                <a:latin typeface="Bookman Old Style" pitchFamily="18" charset="0"/>
              </a:rPr>
              <a:t> was used that </a:t>
            </a:r>
            <a:r>
              <a:rPr lang="en-US" sz="2400" dirty="0" smtClean="0">
                <a:latin typeface="Bookman Old Style" pitchFamily="18" charset="0"/>
              </a:rPr>
              <a:t>measures - </a:t>
            </a:r>
            <a:r>
              <a:rPr lang="en-US" sz="2400" dirty="0">
                <a:latin typeface="Bookman Old Style" pitchFamily="18" charset="0"/>
              </a:rPr>
              <a:t>Ability of students to respond correctly to </a:t>
            </a:r>
            <a:r>
              <a:rPr lang="en-US" sz="2400" dirty="0" smtClean="0">
                <a:latin typeface="Bookman Old Style" pitchFamily="18" charset="0"/>
              </a:rPr>
              <a:t>different levels </a:t>
            </a:r>
            <a:r>
              <a:rPr lang="en-US" sz="2400" dirty="0">
                <a:latin typeface="Bookman Old Style" pitchFamily="18" charset="0"/>
              </a:rPr>
              <a:t>of difficulty in tests</a:t>
            </a:r>
            <a:r>
              <a:rPr lang="en-US" sz="2400" dirty="0" smtClean="0">
                <a:latin typeface="Bookman Old Style" pitchFamily="18" charset="0"/>
              </a:rPr>
              <a:t>.</a:t>
            </a:r>
            <a:endParaRPr lang="en-US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6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763000" cy="4525963"/>
          </a:xfrm>
        </p:spPr>
        <p:txBody>
          <a:bodyPr>
            <a:noAutofit/>
          </a:bodyPr>
          <a:lstStyle/>
          <a:p>
            <a:pPr marL="907542" lvl="1" indent="-514350" algn="just">
              <a:buAutoNum type="arabicPeriod"/>
            </a:pPr>
            <a:r>
              <a:rPr lang="en-US" sz="2800" dirty="0" smtClean="0">
                <a:latin typeface="Bookman Old Style" pitchFamily="18" charset="0"/>
              </a:rPr>
              <a:t>To </a:t>
            </a:r>
            <a:r>
              <a:rPr lang="en-US" sz="2800" dirty="0">
                <a:latin typeface="Bookman Old Style" pitchFamily="18" charset="0"/>
              </a:rPr>
              <a:t>study the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achievement levels</a:t>
            </a:r>
            <a:r>
              <a:rPr lang="en-US" sz="2800" dirty="0">
                <a:latin typeface="Bookman Old Style" pitchFamily="18" charset="0"/>
              </a:rPr>
              <a:t> of students </a:t>
            </a:r>
            <a:endParaRPr lang="en-US" sz="2800" dirty="0" smtClean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  of </a:t>
            </a:r>
            <a:r>
              <a:rPr lang="en-US" sz="2800" dirty="0">
                <a:latin typeface="Bookman Old Style" pitchFamily="18" charset="0"/>
              </a:rPr>
              <a:t>Class X in a Modern Indian Language, </a:t>
            </a:r>
            <a:endParaRPr lang="en-US" sz="2800" dirty="0" smtClean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  English, Mathematics</a:t>
            </a:r>
            <a:r>
              <a:rPr lang="en-US" sz="2800" dirty="0">
                <a:latin typeface="Bookman Old Style" pitchFamily="18" charset="0"/>
              </a:rPr>
              <a:t>, Science and Social </a:t>
            </a:r>
            <a:endParaRPr lang="en-US" sz="2800" dirty="0" smtClean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  Science .</a:t>
            </a:r>
            <a:endParaRPr lang="en-US" sz="2800" dirty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2. To study the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difference in achievement </a:t>
            </a:r>
            <a:endParaRPr lang="en-US" sz="28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   levels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en-US" sz="2800" dirty="0">
                <a:latin typeface="Bookman Old Style" pitchFamily="18" charset="0"/>
              </a:rPr>
              <a:t>with regards to area, gender, social </a:t>
            </a:r>
            <a:endParaRPr lang="en-US" sz="2800" dirty="0" smtClean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 group</a:t>
            </a:r>
            <a:r>
              <a:rPr lang="en-US" sz="2800" dirty="0">
                <a:latin typeface="Bookman Old Style" pitchFamily="18" charset="0"/>
              </a:rPr>
              <a:t>, </a:t>
            </a:r>
            <a:r>
              <a:rPr lang="en-US" sz="2800" dirty="0" smtClean="0">
                <a:latin typeface="Bookman Old Style" pitchFamily="18" charset="0"/>
              </a:rPr>
              <a:t>board </a:t>
            </a:r>
            <a:r>
              <a:rPr lang="en-IN" sz="2800" dirty="0" smtClean="0">
                <a:latin typeface="Bookman Old Style" pitchFamily="18" charset="0"/>
              </a:rPr>
              <a:t>and </a:t>
            </a:r>
            <a:r>
              <a:rPr lang="en-IN" sz="2800" dirty="0">
                <a:latin typeface="Bookman Old Style" pitchFamily="18" charset="0"/>
              </a:rPr>
              <a:t>management of </a:t>
            </a:r>
            <a:r>
              <a:rPr lang="en-IN" sz="2800" dirty="0" smtClean="0">
                <a:latin typeface="Bookman Old Style" pitchFamily="18" charset="0"/>
              </a:rPr>
              <a:t>schools.</a:t>
            </a:r>
            <a:endParaRPr lang="en-IN" sz="2800" dirty="0"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3. To study the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effect of intervening variables </a:t>
            </a:r>
            <a:endParaRPr lang="en-US" sz="28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393192" lvl="1" indent="0" algn="just">
              <a:buNone/>
            </a:pP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  </a:t>
            </a:r>
            <a:r>
              <a:rPr lang="en-US" sz="2800" dirty="0" smtClean="0">
                <a:latin typeface="Bookman Old Style" pitchFamily="18" charset="0"/>
              </a:rPr>
              <a:t> like </a:t>
            </a:r>
            <a:r>
              <a:rPr lang="en-US" sz="2800" dirty="0">
                <a:latin typeface="Bookman Old Style" pitchFamily="18" charset="0"/>
              </a:rPr>
              <a:t>students’ home background, school and </a:t>
            </a:r>
            <a:r>
              <a:rPr lang="en-US" sz="2800" dirty="0" smtClean="0">
                <a:latin typeface="Bookman Old Style" pitchFamily="18" charset="0"/>
              </a:rPr>
              <a:t>  </a:t>
            </a:r>
          </a:p>
          <a:p>
            <a:pPr marL="393192" lvl="1" indent="0" algn="just">
              <a:buNone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teacher on </a:t>
            </a:r>
            <a:r>
              <a:rPr lang="en-US" sz="2800" dirty="0">
                <a:latin typeface="Bookman Old Style" pitchFamily="18" charset="0"/>
              </a:rPr>
              <a:t>achievement levels of students.</a:t>
            </a:r>
            <a:endParaRPr lang="en-IN" sz="2800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421408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Multiple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tests </a:t>
            </a:r>
            <a:r>
              <a:rPr lang="en-US" sz="2800" dirty="0">
                <a:solidFill>
                  <a:srgbClr val="7030A0"/>
                </a:solidFill>
                <a:latin typeface="Bookman Old Style" pitchFamily="18" charset="0"/>
              </a:rPr>
              <a:t>(three for each subject)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, in five subjects</a:t>
            </a:r>
            <a:r>
              <a:rPr lang="en-US" sz="2800" dirty="0">
                <a:latin typeface="Bookman Old Style" pitchFamily="18" charset="0"/>
              </a:rPr>
              <a:t> namely Mathematics, Science, </a:t>
            </a:r>
            <a:r>
              <a:rPr lang="en-US" sz="2800" dirty="0" smtClean="0">
                <a:latin typeface="Bookman Old Style" pitchFamily="18" charset="0"/>
              </a:rPr>
              <a:t>Social Science</a:t>
            </a:r>
            <a:r>
              <a:rPr lang="en-US" sz="2800" dirty="0">
                <a:latin typeface="Bookman Old Style" pitchFamily="18" charset="0"/>
              </a:rPr>
              <a:t>, English and Modern Indian </a:t>
            </a:r>
            <a:r>
              <a:rPr lang="en-US" sz="2800" dirty="0" smtClean="0">
                <a:latin typeface="Bookman Old Style" pitchFamily="18" charset="0"/>
              </a:rPr>
              <a:t>Language  (MIL) were developed and used to assess learning  achievement</a:t>
            </a:r>
            <a:r>
              <a:rPr lang="en-US" sz="2800" dirty="0">
                <a:latin typeface="Bookman Old Style" pitchFamily="18" charset="0"/>
              </a:rPr>
              <a:t>. </a:t>
            </a:r>
            <a:endParaRPr lang="en-US" sz="2800" dirty="0" smtClean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Three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questionnaires </a:t>
            </a:r>
            <a:r>
              <a:rPr lang="en-US" sz="2800" dirty="0">
                <a:latin typeface="Bookman Old Style" pitchFamily="18" charset="0"/>
              </a:rPr>
              <a:t>(school, pupil and teacher) were designed to </a:t>
            </a:r>
            <a:r>
              <a:rPr lang="en-US" sz="2800" dirty="0" smtClean="0">
                <a:latin typeface="Bookman Old Style" pitchFamily="18" charset="0"/>
              </a:rPr>
              <a:t>capture background </a:t>
            </a:r>
            <a:r>
              <a:rPr lang="en-US" sz="2800" dirty="0">
                <a:latin typeface="Bookman Old Style" pitchFamily="18" charset="0"/>
              </a:rPr>
              <a:t>information. </a:t>
            </a:r>
            <a:endParaRPr lang="en-US" sz="2800" dirty="0" smtClean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Bookman Old Style" pitchFamily="18" charset="0"/>
              </a:rPr>
              <a:t>This </a:t>
            </a:r>
            <a:r>
              <a:rPr lang="en-US" sz="2800" dirty="0">
                <a:latin typeface="Bookman Old Style" pitchFamily="18" charset="0"/>
              </a:rPr>
              <a:t>survey was conducted on a </a:t>
            </a:r>
            <a:r>
              <a:rPr lang="en-US" sz="2800" dirty="0" smtClean="0">
                <a:latin typeface="Bookman Old Style" pitchFamily="18" charset="0"/>
              </a:rPr>
              <a:t>sample comprising </a:t>
            </a:r>
            <a:r>
              <a:rPr lang="en-US" sz="2800" dirty="0">
                <a:latin typeface="Bookman Old Style" pitchFamily="18" charset="0"/>
              </a:rPr>
              <a:t>of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2,77,416 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students in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7,216 schools across 33 States /Union Territories (UTs) and Boards.</a:t>
            </a:r>
            <a:endParaRPr lang="en-IN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3648"/>
            <a:ext cx="8229600" cy="966952"/>
          </a:xfrm>
        </p:spPr>
        <p:txBody>
          <a:bodyPr/>
          <a:lstStyle/>
          <a:p>
            <a:r>
              <a:rPr lang="en-IN" dirty="0">
                <a:latin typeface="Bookman Old Style" pitchFamily="18" charset="0"/>
              </a:rPr>
              <a:t>Methodology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1740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0" dirty="0">
                <a:latin typeface="Bookman Old Style" pitchFamily="18" charset="0"/>
              </a:rPr>
              <a:t>The </a:t>
            </a:r>
            <a:r>
              <a:rPr lang="en-IN" sz="3200" b="0" dirty="0" smtClean="0">
                <a:latin typeface="Bookman Old Style" pitchFamily="18" charset="0"/>
              </a:rPr>
              <a:t>competencies </a:t>
            </a:r>
            <a:r>
              <a:rPr lang="en-US" sz="3200" b="0" dirty="0" smtClean="0">
                <a:latin typeface="Bookman Old Style" pitchFamily="18" charset="0"/>
              </a:rPr>
              <a:t>tested </a:t>
            </a:r>
            <a:r>
              <a:rPr lang="en-US" sz="3200" b="0" dirty="0">
                <a:latin typeface="Bookman Old Style" pitchFamily="18" charset="0"/>
              </a:rPr>
              <a:t>through the test booklets are:</a:t>
            </a:r>
            <a:endParaRPr lang="en-IN" sz="3200" dirty="0">
              <a:latin typeface="Bookman Old Style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2" t="24343" r="23064" b="40460"/>
          <a:stretch/>
        </p:blipFill>
        <p:spPr bwMode="auto">
          <a:xfrm>
            <a:off x="158105" y="2057400"/>
            <a:ext cx="8973188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6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0" t="9540" r="19365" b="24342"/>
          <a:stretch/>
        </p:blipFill>
        <p:spPr bwMode="auto">
          <a:xfrm>
            <a:off x="609600" y="697832"/>
            <a:ext cx="6919595" cy="410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1447800" y="5029200"/>
            <a:ext cx="7391400" cy="112236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IN" sz="3200" dirty="0" smtClean="0">
                <a:latin typeface="Bookman Old Style" pitchFamily="18" charset="0"/>
              </a:rPr>
              <a:t>Below 200 – Low Performers</a:t>
            </a:r>
          </a:p>
          <a:p>
            <a:pPr marL="109728" indent="0" algn="ctr">
              <a:buNone/>
            </a:pPr>
            <a:r>
              <a:rPr lang="en-IN" sz="3200" dirty="0" smtClean="0">
                <a:latin typeface="Bookman Old Style" pitchFamily="18" charset="0"/>
              </a:rPr>
              <a:t> Above 300 – High Performers</a:t>
            </a:r>
            <a:endParaRPr lang="en-IN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8" t="10856" r="19920" b="20394"/>
          <a:stretch/>
        </p:blipFill>
        <p:spPr bwMode="auto">
          <a:xfrm>
            <a:off x="304800" y="228600"/>
            <a:ext cx="8700654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9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736</TotalTime>
  <Words>819</Words>
  <Application>Microsoft Office PowerPoint</Application>
  <PresentationFormat>On-screen Show (4:3)</PresentationFormat>
  <Paragraphs>108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Post NAS Intervention </vt:lpstr>
      <vt:lpstr>PowerPoint Presentation</vt:lpstr>
      <vt:lpstr>Cycle – 1  NAS Report for class X  Nov.2014 – Feb. 2015</vt:lpstr>
      <vt:lpstr>Key Features of the NAS Class X survey</vt:lpstr>
      <vt:lpstr>Objectives</vt:lpstr>
      <vt:lpstr>Methodology</vt:lpstr>
      <vt:lpstr>The competencies tested through the test booklets are: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Objectives </vt:lpstr>
      <vt:lpstr>PowerPoint Presentation</vt:lpstr>
      <vt:lpstr>PowerPoint Presentation</vt:lpstr>
      <vt:lpstr>Overview of Class X NAS Cycle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Findings of the Survey ( Cycle – 1 &amp; 2)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Outcomes</dc:title>
  <dc:creator>Administrator</dc:creator>
  <cp:lastModifiedBy>ELCOT</cp:lastModifiedBy>
  <cp:revision>234</cp:revision>
  <dcterms:created xsi:type="dcterms:W3CDTF">2006-08-16T00:00:00Z</dcterms:created>
  <dcterms:modified xsi:type="dcterms:W3CDTF">2020-01-30T14:00:02Z</dcterms:modified>
</cp:coreProperties>
</file>